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65" r:id="rId3"/>
    <p:sldId id="283" r:id="rId4"/>
    <p:sldId id="288" r:id="rId5"/>
    <p:sldId id="290" r:id="rId6"/>
    <p:sldId id="284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15" d="100"/>
          <a:sy n="115" d="100"/>
        </p:scale>
        <p:origin x="12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4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0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ACE5B439-614B-4F68-8EA3-71EA34A406F3}" type="datetime1">
              <a:rPr lang="en-US" smtClean="0"/>
              <a:t>1/15/2018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341-889E-4023-A1EC-0B8B3F8B09BD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5F6E-32E2-42E1-A078-DFB654307AA6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CBB4D6BF-7CBB-4478-AEB9-B340E3F9EA33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20276E-817D-4B98-A927-93A5AED3BD88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94E3-BCA1-4855-AF2A-749A4337AE04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7025-2D87-4A41-89D9-6E4E805B91FF}" type="datetime1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B49-CFCF-45AD-B5C4-29942DB60F42}" type="datetime1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5464-ED9D-4FB8-BB7B-D85FC8103BC4}" type="datetime1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2670-9660-406E-9234-6AD55CD139AA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7064-B0D8-4B85-BB24-A8C07A86D1E4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4709BD-0E7F-4FCD-95C1-1CA2F51ECC0F}" type="datetime1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trobotics.com/cylindrical-format-robot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Forward Kinematics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generally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forward kinematics problem has been reduced to matrix multiplication</a:t>
            </a:r>
            <a:endParaRPr lang="en-US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476500" y="1574800"/>
          <a:ext cx="41910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3" imgW="2095200" imgH="736560" progId="Equation.3">
                  <p:embed/>
                </p:oleObj>
              </mc:Choice>
              <mc:Fallback>
                <p:oleObj name="Equation" r:id="rId3" imgW="2095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574800"/>
                        <a:ext cx="41910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29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Denavit</a:t>
            </a:r>
            <a:r>
              <a:rPr lang="en-US" dirty="0" smtClean="0"/>
              <a:t> J and </a:t>
            </a:r>
            <a:r>
              <a:rPr lang="en-US" dirty="0" err="1" smtClean="0"/>
              <a:t>Hartenberg</a:t>
            </a:r>
            <a:r>
              <a:rPr lang="en-US" dirty="0" smtClean="0"/>
              <a:t> RS, “A kinematic notation for lower-pair mechanisms based on matrices.” </a:t>
            </a:r>
            <a:r>
              <a:rPr lang="en-US" i="1" dirty="0" smtClean="0"/>
              <a:t>Trans ASME J. Appl. </a:t>
            </a:r>
            <a:r>
              <a:rPr lang="en-US" i="1" dirty="0" err="1" smtClean="0"/>
              <a:t>Mech</a:t>
            </a:r>
            <a:r>
              <a:rPr lang="en-US" i="1" dirty="0" smtClean="0"/>
              <a:t>,</a:t>
            </a:r>
            <a:r>
              <a:rPr lang="en-US" dirty="0" smtClean="0"/>
              <a:t> 23:215–221, 1955</a:t>
            </a:r>
          </a:p>
          <a:p>
            <a:pPr lvl="1"/>
            <a:r>
              <a:rPr lang="en-US" dirty="0" smtClean="0"/>
              <a:t>described a convention for standardizing the attachment of frames on links of a serial linkage</a:t>
            </a:r>
          </a:p>
          <a:p>
            <a:r>
              <a:rPr lang="en-US" dirty="0" smtClean="0"/>
              <a:t>common convention for attaching reference frames on links of a serial manipulator and computing the transformations between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1803400" y="1219200"/>
          <a:ext cx="2768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Equation" r:id="rId3" imgW="1384200" imgH="253800" progId="Equation.3">
                  <p:embed/>
                </p:oleObj>
              </mc:Choice>
              <mc:Fallback>
                <p:oleObj name="Equation" r:id="rId3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219200"/>
                        <a:ext cx="2768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6" name="Object 22"/>
          <p:cNvGraphicFramePr>
            <a:graphicFrameLocks noChangeAspect="1"/>
          </p:cNvGraphicFramePr>
          <p:nvPr/>
        </p:nvGraphicFramePr>
        <p:xfrm>
          <a:off x="2336800" y="1828800"/>
          <a:ext cx="39878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Equation" r:id="rId5" imgW="1993680" imgH="914400" progId="Equation.3">
                  <p:embed/>
                </p:oleObj>
              </mc:Choice>
              <mc:Fallback>
                <p:oleObj name="Equation" r:id="rId5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828800"/>
                        <a:ext cx="39878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7" name="Object 23"/>
          <p:cNvGraphicFramePr>
            <a:graphicFrameLocks noChangeAspect="1"/>
          </p:cNvGraphicFramePr>
          <p:nvPr/>
        </p:nvGraphicFramePr>
        <p:xfrm>
          <a:off x="3327400" y="4114800"/>
          <a:ext cx="24892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8" name="Equation" r:id="rId7" imgW="965160" imgH="914400" progId="Equation.3">
                  <p:embed/>
                </p:oleObj>
              </mc:Choice>
              <mc:Fallback>
                <p:oleObj name="Equation" r:id="rId7" imgW="9651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114800"/>
                        <a:ext cx="24892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7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" name="Picture 73" descr="03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83177"/>
            <a:ext cx="7315200" cy="52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Denavit-Hartenberg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the form of the rotation component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this does not look like it can represent arbitrary rotations</a:t>
            </a:r>
          </a:p>
          <a:p>
            <a:r>
              <a:rPr lang="en-US" dirty="0" smtClean="0"/>
              <a:t>can the DH convention actually describe every physically possible link configuration? </a:t>
            </a:r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111500" y="1524000"/>
          <a:ext cx="2921000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4" name="Equation" r:id="rId3" imgW="1460160" imgH="736560" progId="Equation.3">
                  <p:embed/>
                </p:oleObj>
              </mc:Choice>
              <mc:Fallback>
                <p:oleObj name="Equation" r:id="rId3" imgW="14601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1524000"/>
                        <a:ext cx="2921000" cy="170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71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Denavit-Hartenberg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yes, but we must choose the orientation and position of the frames in a certain way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(DH1)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(DH2)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claim: if DH1 and DH2 are true then there exists unique numbers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51998"/>
              </p:ext>
            </p:extLst>
          </p:nvPr>
        </p:nvGraphicFramePr>
        <p:xfrm>
          <a:off x="1917700" y="2133600"/>
          <a:ext cx="1041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133600"/>
                        <a:ext cx="1041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939771"/>
              </p:ext>
            </p:extLst>
          </p:nvPr>
        </p:nvGraphicFramePr>
        <p:xfrm>
          <a:off x="1917700" y="2978150"/>
          <a:ext cx="2184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Equation" r:id="rId5" imgW="1091880" imgH="228600" progId="Equation.3">
                  <p:embed/>
                </p:oleObj>
              </mc:Choice>
              <mc:Fallback>
                <p:oleObj name="Equation" r:id="rId5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978150"/>
                        <a:ext cx="2184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778000" y="4876800"/>
          <a:ext cx="55880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name="Equation" r:id="rId7" imgW="2793960" imgH="253800" progId="Equation.3">
                  <p:embed/>
                </p:oleObj>
              </mc:Choice>
              <mc:Fallback>
                <p:oleObj name="Equation" r:id="rId7" imgW="2793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876800"/>
                        <a:ext cx="55880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2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Denavit-Hartenberg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proof: on blackboard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Denavit-Hartenberg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link length</a:t>
            </a:r>
          </a:p>
          <a:p>
            <a:pPr lvl="1"/>
            <a:r>
              <a:rPr lang="en-CA" dirty="0" smtClean="0"/>
              <a:t>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link twist</a:t>
            </a:r>
          </a:p>
          <a:p>
            <a:pPr lvl="1"/>
            <a:r>
              <a:rPr lang="en-CA" dirty="0" smtClean="0"/>
              <a:t>angle </a:t>
            </a:r>
            <a:r>
              <a:rPr lang="en-CA" dirty="0" smtClean="0"/>
              <a:t>between</a:t>
            </a:r>
            <a:r>
              <a:rPr lang="en-CA" dirty="0" smtClean="0"/>
              <a:t>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  <a:r>
              <a:rPr lang="en-CA" dirty="0" smtClean="0"/>
              <a:t>and</a:t>
            </a:r>
            <a:r>
              <a:rPr lang="en-CA" dirty="0" smtClean="0"/>
              <a:t>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link offset</a:t>
            </a:r>
          </a:p>
          <a:p>
            <a:pPr lvl="1"/>
            <a:r>
              <a:rPr lang="en-CA" dirty="0" smtClean="0"/>
              <a:t>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to the intersection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joint angle</a:t>
            </a:r>
          </a:p>
          <a:p>
            <a:pPr lvl="1"/>
            <a:r>
              <a:rPr lang="en-CA" dirty="0" smtClean="0"/>
              <a:t>angle </a:t>
            </a:r>
            <a:r>
              <a:rPr lang="en-CA" dirty="0" smtClean="0"/>
              <a:t>between</a:t>
            </a:r>
            <a:r>
              <a:rPr lang="en-CA" dirty="0" smtClean="0"/>
              <a:t>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with Frames Already Placed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03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250430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 rot="1800000">
            <a:off x="6620925" y="1476693"/>
            <a:ext cx="1295400" cy="990600"/>
            <a:chOff x="3962400" y="2743200"/>
            <a:chExt cx="1295400" cy="9906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572000" y="27432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24400" y="28194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00600" y="28956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5181600" y="3048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800600" y="31242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0" y="37338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724400" y="3657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00600" y="35052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5181600" y="3429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4800600" y="3352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686300" y="3238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457700" y="2857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57700" y="3619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3962400" y="29718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3695700" y="3238500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62400" y="3505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1143000" y="2343786"/>
            <a:ext cx="14478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48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2552700" y="20770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Links and Joints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6" name="Content Placeholder 13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joints,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/>
              <a:t> links </a:t>
            </a:r>
          </a:p>
          <a:p>
            <a:r>
              <a:rPr lang="en-CA" dirty="0" smtClean="0"/>
              <a:t>link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is fixed (the base)</a:t>
            </a:r>
          </a:p>
          <a:p>
            <a:r>
              <a:rPr lang="en-CA" dirty="0" smtClean="0"/>
              <a:t>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connects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moves when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actuated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57400" y="25723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36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15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81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371600" y="1828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76600" y="30596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336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052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53000" y="1066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2200" y="9144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>
            <a:stCxn id="32" idx="1"/>
            <a:endCxn id="104" idx="2"/>
          </p:cNvCxnSpPr>
          <p:nvPr/>
        </p:nvCxnSpPr>
        <p:spPr>
          <a:xfrm rot="16200000" flipV="1">
            <a:off x="1739852" y="2254837"/>
            <a:ext cx="483932" cy="370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5" idx="0"/>
            <a:endCxn id="33" idx="5"/>
          </p:cNvCxnSpPr>
          <p:nvPr/>
        </p:nvCxnSpPr>
        <p:spPr>
          <a:xfrm rot="16200000" flipV="1">
            <a:off x="3402460" y="2760570"/>
            <a:ext cx="215960" cy="3822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37" idx="3"/>
            <a:endCxn id="106" idx="2"/>
          </p:cNvCxnSpPr>
          <p:nvPr/>
        </p:nvCxnSpPr>
        <p:spPr>
          <a:xfrm rot="10800000">
            <a:off x="2558558" y="1436132"/>
            <a:ext cx="599121" cy="255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6" idx="1"/>
            <a:endCxn id="107" idx="2"/>
          </p:cNvCxnSpPr>
          <p:nvPr/>
        </p:nvCxnSpPr>
        <p:spPr>
          <a:xfrm rot="16200000" flipV="1">
            <a:off x="3911552" y="1454737"/>
            <a:ext cx="2553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0" idx="1"/>
            <a:endCxn id="108" idx="2"/>
          </p:cNvCxnSpPr>
          <p:nvPr/>
        </p:nvCxnSpPr>
        <p:spPr>
          <a:xfrm rot="16200000" flipV="1">
            <a:off x="5521742" y="1388527"/>
            <a:ext cx="255332" cy="3505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1"/>
            <a:endCxn id="109" idx="2"/>
          </p:cNvCxnSpPr>
          <p:nvPr/>
        </p:nvCxnSpPr>
        <p:spPr>
          <a:xfrm rot="16200000" flipV="1">
            <a:off x="6502352" y="1378537"/>
            <a:ext cx="4077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447800" y="3276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2200" y="25908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2854197" y="202260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29000" y="16002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15000" y="19812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34200" y="2514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720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.................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5511800" y="3429000"/>
          <a:ext cx="30226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3" imgW="1231560" imgH="482400" progId="Equation.3">
                  <p:embed/>
                </p:oleObj>
              </mc:Choice>
              <mc:Fallback>
                <p:oleObj name="Equation" r:id="rId3" imgW="123156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429000"/>
                        <a:ext cx="302260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Content Placeholder 9" descr="03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5590113" cy="5486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r>
              <a:rPr lang="en-CA" dirty="0" smtClean="0"/>
              <a:t> 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RPP cylindrical manipulator</a:t>
            </a:r>
          </a:p>
          <a:p>
            <a:pPr lvl="2"/>
            <a:r>
              <a:rPr lang="en-US" dirty="0" smtClean="0">
                <a:hlinkClick r:id="rId2"/>
              </a:rPr>
              <a:t>http://strobotics.com/cylindrical-format-robot.htm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r>
              <a:rPr lang="en-CA" dirty="0" smtClean="0"/>
              <a:t> 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03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  <p:sp>
        <p:nvSpPr>
          <p:cNvPr id="8" name="TextBox 7"/>
          <p:cNvSpPr txBox="1"/>
          <p:nvPr/>
        </p:nvSpPr>
        <p:spPr>
          <a:xfrm>
            <a:off x="5867400" y="838200"/>
            <a:ext cx="29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do we place the frames?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1: Choose the z-axis for each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recall the DH transformation matrix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803400" y="1547812"/>
          <a:ext cx="2768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name="Equation" r:id="rId3" imgW="1384200" imgH="253800" progId="Equation.3">
                  <p:embed/>
                </p:oleObj>
              </mc:Choice>
              <mc:Fallback>
                <p:oleObj name="Equation" r:id="rId3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547812"/>
                        <a:ext cx="2768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336800" y="2157412"/>
          <a:ext cx="39878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" name="Equation" r:id="rId5" imgW="1993680" imgH="914400" progId="Equation.3">
                  <p:embed/>
                </p:oleObj>
              </mc:Choice>
              <mc:Fallback>
                <p:oleObj name="Equation" r:id="rId5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157412"/>
                        <a:ext cx="39878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679700" y="4640263"/>
          <a:ext cx="482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640263"/>
                        <a:ext cx="482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517900" y="4640263"/>
          <a:ext cx="508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Equation" r:id="rId9" imgW="253800" imgH="241200" progId="Equation.3">
                  <p:embed/>
                </p:oleObj>
              </mc:Choice>
              <mc:Fallback>
                <p:oleObj name="Equation" r:id="rId9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4640263"/>
                        <a:ext cx="5080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660900" y="4640263"/>
          <a:ext cx="482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11" imgW="241200" imgH="241200" progId="Equation.3">
                  <p:embed/>
                </p:oleObj>
              </mc:Choice>
              <mc:Fallback>
                <p:oleObj name="Equation" r:id="rId11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640263"/>
                        <a:ext cx="482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0800" y="2133600"/>
            <a:ext cx="6096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2133600"/>
            <a:ext cx="914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2133600"/>
            <a:ext cx="914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2"/>
          </p:cNvCxnSpPr>
          <p:nvPr/>
        </p:nvCxnSpPr>
        <p:spPr>
          <a:xfrm rot="5400000">
            <a:off x="2476500" y="42291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</p:cNvCxnSpPr>
          <p:nvPr/>
        </p:nvCxnSpPr>
        <p:spPr>
          <a:xfrm rot="5400000">
            <a:off x="3314700" y="42291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57700" y="42291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6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1: Choose the z-axis for each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        axis of actuation for 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pic>
        <p:nvPicPr>
          <p:cNvPr id="33" name="Content Placeholder 17" descr="prisma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2228850"/>
            <a:ext cx="4229100" cy="2400300"/>
          </a:xfrm>
          <a:prstGeom prst="rect">
            <a:avLst/>
          </a:prstGeom>
        </p:spPr>
      </p:pic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983965" y="5445481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965" y="5445481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revolu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2228850"/>
            <a:ext cx="4229100" cy="24003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2000" y="22098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0" y="22098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0" y="22860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01000" y="22098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09800" y="4343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53200" y="4343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8650407" y="3469941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7" imgW="164880" imgH="241200" progId="Equation.3">
                  <p:embed/>
                </p:oleObj>
              </mc:Choice>
              <mc:Fallback>
                <p:oleObj name="Equation" r:id="rId7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407" y="3469941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5400000">
            <a:off x="952500" y="4533900"/>
            <a:ext cx="12192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475260" y="3471532"/>
            <a:ext cx="59254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482" name="Object 6"/>
          <p:cNvGraphicFramePr>
            <a:graphicFrameLocks noChangeAspect="1"/>
          </p:cNvGraphicFramePr>
          <p:nvPr/>
        </p:nvGraphicFramePr>
        <p:xfrm>
          <a:off x="610217" y="812010"/>
          <a:ext cx="609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Equation" r:id="rId8" imgW="304560" imgH="241200" progId="Equation.3">
                  <p:embed/>
                </p:oleObj>
              </mc:Choice>
              <mc:Fallback>
                <p:oleObj name="Equation" r:id="rId8" imgW="30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17" y="812010"/>
                        <a:ext cx="609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391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1: Choose the z-axis for each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2"/>
            <a:r>
              <a:rPr lang="en-CA" dirty="0" smtClean="0"/>
              <a:t>Warning: the picture is deceiving. We do not yet know the origin of the frames; all we know at this point is that each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points along a joint axis</a:t>
            </a:r>
            <a:endParaRPr lang="en-US" dirty="0"/>
          </a:p>
        </p:txBody>
      </p:sp>
      <p:pic>
        <p:nvPicPr>
          <p:cNvPr id="24" name="Content Placeholder 21" descr="step1.jpg"/>
          <p:cNvPicPr>
            <a:picLocks noChangeAspect="1"/>
          </p:cNvPicPr>
          <p:nvPr/>
        </p:nvPicPr>
        <p:blipFill>
          <a:blip r:embed="rId2" cstate="print"/>
          <a:srcRect b="17268"/>
          <a:stretch>
            <a:fillRect/>
          </a:stretch>
        </p:blipFill>
        <p:spPr>
          <a:xfrm>
            <a:off x="1776943" y="838200"/>
            <a:ext cx="5590113" cy="45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2: Establish frame {0}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place the origin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anywhere on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often the choice of location is obvious</a:t>
            </a:r>
          </a:p>
          <a:p>
            <a:r>
              <a:rPr lang="en-CA" dirty="0" smtClean="0"/>
              <a:t>choose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so that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is right-handed</a:t>
            </a:r>
          </a:p>
          <a:p>
            <a:pPr lvl="1"/>
            <a:r>
              <a:rPr lang="en-CA" dirty="0" smtClean="0"/>
              <a:t>often the choice of directions is obvious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2: Establish frame {0}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step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337246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using frame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r>
              <a:rPr lang="en-CA" dirty="0" smtClean="0"/>
              <a:t> construct frame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DH1: 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perpendicular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</a:p>
          <a:p>
            <a:pPr lvl="1"/>
            <a:r>
              <a:rPr lang="en-CA" dirty="0" smtClean="0"/>
              <a:t>DH2: 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intersects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</a:p>
          <a:p>
            <a:r>
              <a:rPr lang="en-CA" dirty="0" smtClean="0"/>
              <a:t>3 cases to consider depending on the relationship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Case 1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are not coplanar (skew)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angle from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to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126078" y="3429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8900000" flipH="1">
            <a:off x="4211618" y="342820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5837778" y="25146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Equation" r:id="rId3" imgW="164880" imgH="241200" progId="Equation.3">
                  <p:embed/>
                </p:oleObj>
              </mc:Choice>
              <mc:Fallback>
                <p:oleObj name="Equation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778" y="25146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6"/>
          <p:cNvGraphicFramePr>
            <a:graphicFrameLocks noChangeAspect="1"/>
          </p:cNvGraphicFramePr>
          <p:nvPr/>
        </p:nvGraphicFramePr>
        <p:xfrm>
          <a:off x="1824578" y="1905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8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578" y="1905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55278" y="25908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(out of page)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40478" y="3429000"/>
            <a:ext cx="3048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40478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116678" y="3352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936078" y="32766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8478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64678" y="3429000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88478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50078" y="2630269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shortest line between</a:t>
            </a: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and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7524" name="Object 6"/>
          <p:cNvGraphicFramePr>
            <a:graphicFrameLocks noChangeAspect="1"/>
          </p:cNvGraphicFramePr>
          <p:nvPr/>
        </p:nvGraphicFramePr>
        <p:xfrm>
          <a:off x="3107278" y="2797175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278" y="2797175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6"/>
          <p:cNvGraphicFramePr>
            <a:graphicFrameLocks noChangeAspect="1"/>
          </p:cNvGraphicFramePr>
          <p:nvPr/>
        </p:nvGraphicFramePr>
        <p:xfrm>
          <a:off x="3945478" y="28194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0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78" y="28194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7056978" y="3151188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1" name="Equation" r:id="rId9" imgW="177480" imgH="241200" progId="Equation.3">
                  <p:embed/>
                </p:oleObj>
              </mc:Choice>
              <mc:Fallback>
                <p:oleObj name="Equation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978" y="3151188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6"/>
          <p:cNvGraphicFramePr>
            <a:graphicFrameLocks noChangeAspect="1"/>
          </p:cNvGraphicFramePr>
          <p:nvPr/>
        </p:nvGraphicFramePr>
        <p:xfrm>
          <a:off x="4936078" y="4168775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2" name="Equation" r:id="rId11" imgW="177480" imgH="241200" progId="Equation.3">
                  <p:embed/>
                </p:oleObj>
              </mc:Choice>
              <mc:Fallback>
                <p:oleObj name="Equation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078" y="4168775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64678" y="42672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point of intersection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3" idx="0"/>
            <a:endCxn id="27" idx="4"/>
          </p:cNvCxnSpPr>
          <p:nvPr/>
        </p:nvCxnSpPr>
        <p:spPr>
          <a:xfrm rot="16200000" flipV="1">
            <a:off x="5308341" y="3361537"/>
            <a:ext cx="762000" cy="1049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8" name="Object 6"/>
          <p:cNvGraphicFramePr>
            <a:graphicFrameLocks noChangeAspect="1"/>
          </p:cNvGraphicFramePr>
          <p:nvPr/>
        </p:nvGraphicFramePr>
        <p:xfrm>
          <a:off x="3564478" y="33528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3" name="Equation" r:id="rId13" imgW="177480" imgH="241200" progId="Equation.3">
                  <p:embed/>
                </p:oleObj>
              </mc:Choice>
              <mc:Fallback>
                <p:oleObj name="E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478" y="33528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1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given the joint variables and dimensions of the links what is the position and orientation of the end </a:t>
            </a:r>
            <a:r>
              <a:rPr lang="en-CA" dirty="0" err="1" smtClean="0"/>
              <a:t>effector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22860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Case 2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are parallel ( </a:t>
            </a:r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CA" dirty="0" smtClean="0">
                <a:cs typeface="Times New Roman" pitchFamily="18" charset="0"/>
              </a:rPr>
              <a:t>)</a:t>
            </a: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r>
              <a:rPr lang="en-CA" dirty="0" smtClean="0">
                <a:cs typeface="Times New Roman" pitchFamily="18" charset="0"/>
              </a:rPr>
              <a:t>notice that this choice results in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828800" y="3429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5334000" y="19050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6" name="Equation" r:id="rId3" imgW="164880" imgH="241200" progId="Equation.3">
                  <p:embed/>
                </p:oleObj>
              </mc:Choice>
              <mc:Fallback>
                <p:oleObj name="Equation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6"/>
          <p:cNvGraphicFramePr>
            <a:graphicFrameLocks noChangeAspect="1"/>
          </p:cNvGraphicFramePr>
          <p:nvPr/>
        </p:nvGraphicFramePr>
        <p:xfrm>
          <a:off x="2527300" y="1905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7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905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819400" y="3429000"/>
            <a:ext cx="2667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819400" y="3352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86400" y="3427412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7416800" y="31242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8" name="Equation" r:id="rId7" imgW="177480" imgH="241200" progId="Equation.3">
                  <p:embed/>
                </p:oleObj>
              </mc:Choice>
              <mc:Fallback>
                <p:oleObj name="Equation" r:id="rId7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1242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6"/>
          <p:cNvGraphicFramePr>
            <a:graphicFrameLocks noChangeAspect="1"/>
          </p:cNvGraphicFramePr>
          <p:nvPr/>
        </p:nvGraphicFramePr>
        <p:xfrm>
          <a:off x="5638800" y="3863975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Equation" r:id="rId9" imgW="177480" imgH="241200" progId="Equation.3">
                  <p:embed/>
                </p:oleObj>
              </mc:Choice>
              <mc:Fallback>
                <p:oleObj name="Equation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63975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867400" y="39624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point of intersection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3" idx="0"/>
            <a:endCxn id="27" idx="4"/>
          </p:cNvCxnSpPr>
          <p:nvPr/>
        </p:nvCxnSpPr>
        <p:spPr>
          <a:xfrm rot="16200000" flipV="1">
            <a:off x="5972963" y="3018637"/>
            <a:ext cx="457200" cy="1430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572794" y="3428206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670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8552" name="Object 6"/>
          <p:cNvGraphicFramePr>
            <a:graphicFrameLocks noChangeAspect="1"/>
          </p:cNvGraphicFramePr>
          <p:nvPr/>
        </p:nvGraphicFramePr>
        <p:xfrm>
          <a:off x="2082800" y="3151188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0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151188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5334000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257800" y="3352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4102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8553" name="Object 6"/>
          <p:cNvGraphicFramePr>
            <a:graphicFrameLocks noChangeAspect="1"/>
          </p:cNvGraphicFramePr>
          <p:nvPr/>
        </p:nvGraphicFramePr>
        <p:xfrm>
          <a:off x="3987800" y="33528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1" name="Equation" r:id="rId13" imgW="177480" imgH="241200" progId="Equation.3">
                  <p:embed/>
                </p:oleObj>
              </mc:Choice>
              <mc:Fallback>
                <p:oleObj name="E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3528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6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Case 3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intersect (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dirty="0" smtClean="0"/>
              <a:t> )</a:t>
            </a:r>
            <a:endParaRPr lang="en-CA" dirty="0" smtClean="0"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657600" y="3429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3505200" y="38862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Equation" r:id="rId3" imgW="164880" imgH="241200" progId="Equation.3">
                  <p:embed/>
                </p:oleObj>
              </mc:Choice>
              <mc:Fallback>
                <p:oleObj name="Equation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6"/>
          <p:cNvGraphicFramePr>
            <a:graphicFrameLocks noChangeAspect="1"/>
          </p:cNvGraphicFramePr>
          <p:nvPr/>
        </p:nvGraphicFramePr>
        <p:xfrm>
          <a:off x="4356100" y="1905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05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4572000" y="3427412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6502400" y="31242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Equation" r:id="rId7" imgW="177480" imgH="241200" progId="Equation.3">
                  <p:embed/>
                </p:oleObj>
              </mc:Choice>
              <mc:Fallback>
                <p:oleObj name="Equation" r:id="rId7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1242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6"/>
          <p:cNvGraphicFramePr>
            <a:graphicFrameLocks noChangeAspect="1"/>
          </p:cNvGraphicFramePr>
          <p:nvPr/>
        </p:nvGraphicFramePr>
        <p:xfrm>
          <a:off x="2133600" y="2797175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Equation" r:id="rId9" imgW="177480" imgH="241200" progId="Equation.3">
                  <p:embed/>
                </p:oleObj>
              </mc:Choice>
              <mc:Fallback>
                <p:oleObj name="Equation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97175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62200" y="28956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point of intersection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 rot="16200000" flipH="1">
            <a:off x="3871629" y="2804829"/>
            <a:ext cx="164068" cy="1084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8900000" flipH="1">
            <a:off x="3652274" y="342820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2878" y="39624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(out of page)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0" y="35814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648200" y="35052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724400" y="32766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4724400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2" name="Content Placeholder 21" descr="step3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1163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 descr="step3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706471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4: Place the end </a:t>
            </a:r>
            <a:r>
              <a:rPr lang="en-CA" dirty="0" err="1" smtClean="0"/>
              <a:t>effector</a:t>
            </a:r>
            <a:r>
              <a:rPr lang="en-CA" dirty="0" smtClean="0"/>
              <a:t>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Content Placeholder 8" descr="ns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6633" y="838200"/>
            <a:ext cx="7870733" cy="5486400"/>
          </a:xfrm>
        </p:spPr>
      </p:pic>
      <p:sp>
        <p:nvSpPr>
          <p:cNvPr id="10" name="TextBox 9"/>
          <p:cNvSpPr txBox="1"/>
          <p:nvPr/>
        </p:nvSpPr>
        <p:spPr>
          <a:xfrm>
            <a:off x="6934200" y="52578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“approach”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0574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“sliding”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983468"/>
            <a:ext cx="1040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“normal”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9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4: Place the end </a:t>
            </a:r>
            <a:r>
              <a:rPr lang="en-CA" dirty="0" err="1" smtClean="0"/>
              <a:t>effector</a:t>
            </a:r>
            <a:r>
              <a:rPr lang="en-CA" dirty="0" smtClean="0"/>
              <a:t>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 descr="03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374940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angle </a:t>
            </a:r>
            <a:r>
              <a:rPr lang="en-CA" dirty="0" smtClean="0"/>
              <a:t>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  <a:r>
              <a:rPr lang="en-CA" dirty="0" smtClean="0"/>
              <a:t>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to the intersection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</a:p>
          <a:p>
            <a:r>
              <a:rPr lang="en-CA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angle </a:t>
            </a:r>
            <a:r>
              <a:rPr lang="en-CA" dirty="0" smtClean="0"/>
              <a:t>between</a:t>
            </a:r>
            <a:r>
              <a:rPr lang="en-CA" dirty="0" smtClean="0"/>
              <a:t>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Content Placeholder 9" descr="03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5590113" cy="5486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More </a:t>
            </a:r>
            <a:r>
              <a:rPr lang="en-CA" dirty="0" err="1"/>
              <a:t>Denavit-Hartenberg</a:t>
            </a:r>
            <a:r>
              <a:rPr lang="en-CA" dirty="0"/>
              <a:t>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" name="Content Placeholder 9" descr="03_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5590113" cy="5486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because the base frame and frame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have the same orientation, we can sum the coordinates to find the position of the end </a:t>
            </a:r>
            <a:r>
              <a:rPr lang="en-CA" dirty="0" err="1" smtClean="0"/>
              <a:t>effector</a:t>
            </a:r>
            <a:r>
              <a:rPr lang="en-CA" dirty="0" smtClean="0"/>
              <a:t> in the base frame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50292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 smtClean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267200" y="4724400"/>
            <a:ext cx="6096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0000" y="3581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 flipV="1">
            <a:off x="4572000" y="4343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4343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305966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6134100" y="28575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800" y="1752600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once the DH parameters are known, it is easy to construct the overall transformation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916668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1716" y="3440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981200" y="4038600"/>
          <a:ext cx="5156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Equation" r:id="rId3" imgW="2577960" imgH="914400" progId="Equation.3">
                  <p:embed/>
                </p:oleObj>
              </mc:Choice>
              <mc:Fallback>
                <p:oleObj name="Equation" r:id="rId3" imgW="2577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38600"/>
                        <a:ext cx="51562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297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916668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1716" y="3440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019300" y="4038600"/>
          <a:ext cx="5080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Equation" r:id="rId3" imgW="2539800" imgH="914400" progId="Equation.3">
                  <p:embed/>
                </p:oleObj>
              </mc:Choice>
              <mc:Fallback>
                <p:oleObj name="Equation" r:id="rId3" imgW="2539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038600"/>
                        <a:ext cx="50800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872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916668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1716" y="3440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120900" y="4038600"/>
          <a:ext cx="48768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Equation" r:id="rId3" imgW="2438280" imgH="914400" progId="Equation.3">
                  <p:embed/>
                </p:oleObj>
              </mc:Choice>
              <mc:Fallback>
                <p:oleObj name="Equation" r:id="rId3" imgW="2438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038600"/>
                        <a:ext cx="48768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62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095500" y="1905000"/>
          <a:ext cx="49276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1" name="Equation" r:id="rId3" imgW="2463480" imgH="914400" progId="Equation.3">
                  <p:embed/>
                </p:oleObj>
              </mc:Choice>
              <mc:Fallback>
                <p:oleObj name="Equation" r:id="rId3" imgW="2463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905000"/>
                        <a:ext cx="49276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545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Content Placeholder 6" descr="01_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13028"/>
            <a:ext cx="8839200" cy="3736743"/>
          </a:xfrm>
        </p:spPr>
      </p:pic>
    </p:spTree>
    <p:extLst>
      <p:ext uri="{BB962C8B-B14F-4D97-AF65-F5344CB8AC3E}">
        <p14:creationId xmlns:p14="http://schemas.microsoft.com/office/powerpoint/2010/main" val="2867464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Content Placeholder 7" descr="wrist_step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9722"/>
          <a:stretch>
            <a:fillRect/>
          </a:stretch>
        </p:blipFill>
        <p:spPr>
          <a:xfrm>
            <a:off x="322839" y="838200"/>
            <a:ext cx="8498322" cy="4953000"/>
          </a:xfrm>
        </p:spPr>
      </p:pic>
    </p:spTree>
    <p:extLst>
      <p:ext uri="{BB962C8B-B14F-4D97-AF65-F5344CB8AC3E}">
        <p14:creationId xmlns:p14="http://schemas.microsoft.com/office/powerpoint/2010/main" val="3655944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Content Placeholder 10" descr="wrist_ste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90338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Content Placeholder 8" descr="wrist_step2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1953464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Content Placeholder 7" descr="wrist_step2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2778261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" name="Content Placeholder 10" descr="wrist_step2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194376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from earlier in the course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" y="2249269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3011269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6400800" y="1524000"/>
            <a:ext cx="990600" cy="990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15200" y="17526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05400" y="16764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1487269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wrist_step2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1111"/>
          <a:stretch>
            <a:fillRect/>
          </a:stretch>
        </p:blipFill>
        <p:spPr>
          <a:xfrm>
            <a:off x="322839" y="838200"/>
            <a:ext cx="8498322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41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800100" y="1905000"/>
          <a:ext cx="75184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Equation" r:id="rId3" imgW="3759120" imgH="914400" progId="Equation.3">
                  <p:embed/>
                </p:oleObj>
              </mc:Choice>
              <mc:Fallback>
                <p:oleObj name="Equation" r:id="rId3" imgW="3759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905000"/>
                        <a:ext cx="75184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684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RPP + 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Content Placeholder 6" descr="03_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9484" y="838200"/>
            <a:ext cx="7325032" cy="5486400"/>
          </a:xfrm>
        </p:spPr>
      </p:pic>
    </p:spTree>
    <p:extLst>
      <p:ext uri="{BB962C8B-B14F-4D97-AF65-F5344CB8AC3E}">
        <p14:creationId xmlns:p14="http://schemas.microsoft.com/office/powerpoint/2010/main" val="309755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RPP + 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2578100" y="1320800"/>
          <a:ext cx="39878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4" name="Equation" r:id="rId3" imgW="1993680" imgH="914400" progId="Equation.3">
                  <p:embed/>
                </p:oleObj>
              </mc:Choice>
              <mc:Fallback>
                <p:oleObj name="Equation" r:id="rId3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320800"/>
                        <a:ext cx="39878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2"/>
          <p:cNvGraphicFramePr>
            <a:graphicFrameLocks noChangeAspect="1"/>
          </p:cNvGraphicFramePr>
          <p:nvPr/>
        </p:nvGraphicFramePr>
        <p:xfrm>
          <a:off x="2844800" y="3921125"/>
          <a:ext cx="34544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Equation" r:id="rId5" imgW="1726920" imgH="685800" progId="Equation.3">
                  <p:embed/>
                </p:oleObj>
              </mc:Choice>
              <mc:Fallback>
                <p:oleObj name="Equation" r:id="rId5" imgW="17269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921125"/>
                        <a:ext cx="345440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708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Stanford Manipulator + 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Content Placeholder 6" descr="03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7484" r="24420" b="6944"/>
          <a:stretch>
            <a:fillRect/>
          </a:stretch>
        </p:blipFill>
        <p:spPr>
          <a:xfrm>
            <a:off x="304800" y="838200"/>
            <a:ext cx="3733800" cy="5105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2280920"/>
          <a:ext cx="4572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8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SCARA + 1DOF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Content Placeholder 6" descr="03_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9645" r="15026" b="9722"/>
          <a:stretch>
            <a:fillRect/>
          </a:stretch>
        </p:blipFill>
        <p:spPr>
          <a:xfrm>
            <a:off x="1143000" y="762000"/>
            <a:ext cx="6400800" cy="49530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495800"/>
          <a:ext cx="4572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5943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3886200"/>
            <a:ext cx="1295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3695700" y="3467100"/>
            <a:ext cx="1295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400800" y="1600200"/>
            <a:ext cx="914400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43600" y="3733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371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5400" y="1371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transformation matrices</a:t>
            </a:r>
            <a:endParaRPr lang="en-US" dirty="0"/>
          </a:p>
        </p:txBody>
      </p:sp>
      <p:graphicFrame>
        <p:nvGraphicFramePr>
          <p:cNvPr id="108546" name="Object 17"/>
          <p:cNvGraphicFramePr>
            <a:graphicFrameLocks noChangeAspect="1"/>
          </p:cNvGraphicFramePr>
          <p:nvPr/>
        </p:nvGraphicFramePr>
        <p:xfrm>
          <a:off x="838200" y="1547812"/>
          <a:ext cx="1752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3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47812"/>
                        <a:ext cx="1752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17"/>
          <p:cNvGraphicFramePr>
            <a:graphicFrameLocks noChangeAspect="1"/>
          </p:cNvGraphicFramePr>
          <p:nvPr/>
        </p:nvGraphicFramePr>
        <p:xfrm>
          <a:off x="863600" y="2309812"/>
          <a:ext cx="1803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4" name="Equation" r:id="rId5" imgW="901440" imgH="253800" progId="Equation.3">
                  <p:embed/>
                </p:oleObj>
              </mc:Choice>
              <mc:Fallback>
                <p:oleObj name="Equation" r:id="rId5" imgW="9014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09812"/>
                        <a:ext cx="18034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17"/>
          <p:cNvGraphicFramePr>
            <a:graphicFrameLocks noChangeAspect="1"/>
          </p:cNvGraphicFramePr>
          <p:nvPr/>
        </p:nvGraphicFramePr>
        <p:xfrm>
          <a:off x="914400" y="3124200"/>
          <a:ext cx="1473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5" name="Equation" r:id="rId7" imgW="736560" imgH="228600" progId="Equation.3">
                  <p:embed/>
                </p:oleObj>
              </mc:Choice>
              <mc:Fallback>
                <p:oleObj name="Equation" r:id="rId7" imgW="7365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473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"/>
          <p:cNvGrpSpPr/>
          <p:nvPr/>
        </p:nvGrpSpPr>
        <p:grpSpPr>
          <a:xfrm rot="1800000">
            <a:off x="6620925" y="1476693"/>
            <a:ext cx="1295400" cy="990600"/>
            <a:chOff x="3962400" y="2743200"/>
            <a:chExt cx="1295400" cy="9906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572000" y="27432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24400" y="28194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00600" y="28956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5181600" y="3048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800600" y="31242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0" y="37338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724400" y="3657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00600" y="35052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5181600" y="3429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4800600" y="3352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686300" y="3238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457700" y="2857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57700" y="3619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3962400" y="29718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3695700" y="3238500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62400" y="3505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1143000" y="2343786"/>
            <a:ext cx="14478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48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2552700" y="20770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Links and Joints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6" name="Content Placeholder 13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joints,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/>
              <a:t> links </a:t>
            </a:r>
          </a:p>
          <a:p>
            <a:r>
              <a:rPr lang="en-CA" dirty="0" smtClean="0"/>
              <a:t>link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is fixed (the base)</a:t>
            </a:r>
          </a:p>
          <a:p>
            <a:r>
              <a:rPr lang="en-CA" dirty="0" smtClean="0"/>
              <a:t>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connects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moves when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actuated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57400" y="25723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36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15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81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371600" y="1828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76600" y="30596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336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052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53000" y="1066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2200" y="9144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>
            <a:stCxn id="32" idx="1"/>
            <a:endCxn id="104" idx="2"/>
          </p:cNvCxnSpPr>
          <p:nvPr/>
        </p:nvCxnSpPr>
        <p:spPr>
          <a:xfrm rot="16200000" flipV="1">
            <a:off x="1739852" y="2254837"/>
            <a:ext cx="483932" cy="370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5" idx="0"/>
            <a:endCxn id="33" idx="5"/>
          </p:cNvCxnSpPr>
          <p:nvPr/>
        </p:nvCxnSpPr>
        <p:spPr>
          <a:xfrm rot="16200000" flipV="1">
            <a:off x="3402460" y="2760570"/>
            <a:ext cx="215960" cy="3822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37" idx="3"/>
            <a:endCxn id="106" idx="2"/>
          </p:cNvCxnSpPr>
          <p:nvPr/>
        </p:nvCxnSpPr>
        <p:spPr>
          <a:xfrm rot="10800000">
            <a:off x="2558558" y="1436132"/>
            <a:ext cx="599121" cy="255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6" idx="1"/>
            <a:endCxn id="107" idx="2"/>
          </p:cNvCxnSpPr>
          <p:nvPr/>
        </p:nvCxnSpPr>
        <p:spPr>
          <a:xfrm rot="16200000" flipV="1">
            <a:off x="3911552" y="1454737"/>
            <a:ext cx="2553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0" idx="1"/>
            <a:endCxn id="108" idx="2"/>
          </p:cNvCxnSpPr>
          <p:nvPr/>
        </p:nvCxnSpPr>
        <p:spPr>
          <a:xfrm rot="16200000" flipV="1">
            <a:off x="5521742" y="1388527"/>
            <a:ext cx="255332" cy="3505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1"/>
            <a:endCxn id="109" idx="2"/>
          </p:cNvCxnSpPr>
          <p:nvPr/>
        </p:nvCxnSpPr>
        <p:spPr>
          <a:xfrm rot="16200000" flipV="1">
            <a:off x="6502352" y="1378537"/>
            <a:ext cx="4077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447800" y="3276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2200" y="25908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2854197" y="202260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29000" y="16002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15000" y="19812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34200" y="2514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720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.................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5511800" y="3429000"/>
          <a:ext cx="30226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tion" r:id="rId3" imgW="1231560" imgH="482400" progId="Equation.3">
                  <p:embed/>
                </p:oleObj>
              </mc:Choice>
              <mc:Fallback>
                <p:oleObj name="Equation" r:id="rId3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429000"/>
                        <a:ext cx="302260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02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attach a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to link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all points on link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are constant when expressed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if joint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actuated then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moves relative to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1}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motion is described by the rigid transformation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state of joint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a function of its joint variable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(i.e., is a function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this makes it easy to find the last frame with respect to the base frame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4279900" y="2605088"/>
          <a:ext cx="5842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3" imgW="291960" imgH="241200" progId="Equation.3">
                  <p:embed/>
                </p:oleObj>
              </mc:Choice>
              <mc:Fallback>
                <p:oleObj name="Equation" r:id="rId3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605088"/>
                        <a:ext cx="5842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683000" y="3709987"/>
          <a:ext cx="1778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Equation" r:id="rId5" imgW="888840" imgH="241200" progId="Equation.3">
                  <p:embed/>
                </p:oleObj>
              </mc:Choice>
              <mc:Fallback>
                <p:oleObj name="Equation" r:id="rId5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709987"/>
                        <a:ext cx="17780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086100" y="5410200"/>
          <a:ext cx="2971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0" name="Equation" r:id="rId7" imgW="1485720" imgH="241200" progId="Equation.3">
                  <p:embed/>
                </p:oleObj>
              </mc:Choice>
              <mc:Fallback>
                <p:oleObj name="Equation" r:id="rId7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410200"/>
                        <a:ext cx="29718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879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1061</TotalTime>
  <Words>1504</Words>
  <Application>Microsoft Office PowerPoint</Application>
  <PresentationFormat>On-screen Show (4:3)</PresentationFormat>
  <Paragraphs>530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Bookman Old Style</vt:lpstr>
      <vt:lpstr>Calibri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Microsoft Equation 3.0</vt:lpstr>
      <vt:lpstr>Forward Kinematics</vt:lpstr>
      <vt:lpstr>Links and Joints</vt:lpstr>
      <vt:lpstr>Forward Kinematics</vt:lpstr>
      <vt:lpstr>Forward Kinematics</vt:lpstr>
      <vt:lpstr>Forward Kinematics</vt:lpstr>
      <vt:lpstr>Frames</vt:lpstr>
      <vt:lpstr>Forward Kinematics</vt:lpstr>
      <vt:lpstr>Links and Joints</vt:lpstr>
      <vt:lpstr>Forward Kinematics</vt:lpstr>
      <vt:lpstr>Forward Kinematics</vt:lpstr>
      <vt:lpstr>Forward Kinematics</vt:lpstr>
      <vt:lpstr>Denavit-Hartenberg</vt:lpstr>
      <vt:lpstr>Denavit-Hartenberg</vt:lpstr>
      <vt:lpstr>Denavit-Hartenberg</vt:lpstr>
      <vt:lpstr>Denavit-Hartenberg</vt:lpstr>
      <vt:lpstr>Denavit-Hartenberg</vt:lpstr>
      <vt:lpstr>Denavit-Hartenberg</vt:lpstr>
      <vt:lpstr>DH Parameters</vt:lpstr>
      <vt:lpstr>Example with Frames Already Placed</vt:lpstr>
      <vt:lpstr>Step 5: Find the DH parameters</vt:lpstr>
      <vt:lpstr>Denavit-Hartenberg Forward Kinematics</vt:lpstr>
      <vt:lpstr>Denavit-Hartenberg Forward Kinematics</vt:lpstr>
      <vt:lpstr>Step 1: Choose the z-axis for each frame</vt:lpstr>
      <vt:lpstr>Step 1: Choose the z-axis for each frame</vt:lpstr>
      <vt:lpstr>Step 1: Choose the z-axis for each frame</vt:lpstr>
      <vt:lpstr>Step 2: Establish frame {0}</vt:lpstr>
      <vt:lpstr>Step 2: Establish frame {0}</vt:lpstr>
      <vt:lpstr>Step 3: Iteratively construct {1}, {2}, ... {n-1}</vt:lpstr>
      <vt:lpstr>Step 3: Iteratively construct {1}, {2}, ... {n-1}</vt:lpstr>
      <vt:lpstr>Step 3: Iteratively construct {1}, {2}, ... {n-1}</vt:lpstr>
      <vt:lpstr>Step 3: Iteratively construct {1}, {2}, ... {n-1}</vt:lpstr>
      <vt:lpstr>Step 3: Iteratively construct {1}, {2}, ... {n-1}</vt:lpstr>
      <vt:lpstr>Step 3: Iteratively construct {1}, {2}, ... {n-1}</vt:lpstr>
      <vt:lpstr>Step 4: Place the end effector frame</vt:lpstr>
      <vt:lpstr>Step 4: Place the end effector frame</vt:lpstr>
      <vt:lpstr>Step 5: Find the DH parameters</vt:lpstr>
      <vt:lpstr>Step 5: Find the DH parameters</vt:lpstr>
      <vt:lpstr>More Denavit-Hartenberg Examples</vt:lpstr>
      <vt:lpstr>Step 5: Find the DH parameters</vt:lpstr>
      <vt:lpstr>Step 6: Compute the transformation</vt:lpstr>
      <vt:lpstr>Step 6: Compute the transformation</vt:lpstr>
      <vt:lpstr>Step 6: Compute the transformation</vt:lpstr>
      <vt:lpstr>Step 6: Compute the transformation</vt:lpstr>
      <vt:lpstr>Spherical Wrist</vt:lpstr>
      <vt:lpstr>Spherical Wrist</vt:lpstr>
      <vt:lpstr>Spherical Wrist: Step 1</vt:lpstr>
      <vt:lpstr>Spherical Wrist: Step 2</vt:lpstr>
      <vt:lpstr>Spherical Wrist: Step 2</vt:lpstr>
      <vt:lpstr>Spherical Wrist: Step 4</vt:lpstr>
      <vt:lpstr>Step 5: DH Parameters</vt:lpstr>
      <vt:lpstr>Step 6: Compute the transformation</vt:lpstr>
      <vt:lpstr>RPP + Spherical Wrist</vt:lpstr>
      <vt:lpstr>RPP + Spherical Wrist</vt:lpstr>
      <vt:lpstr>Stanford Manipulator + Spherical Wrist</vt:lpstr>
      <vt:lpstr>SCARA + 1DOF Wrist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Windows User</cp:lastModifiedBy>
  <cp:revision>28</cp:revision>
  <dcterms:created xsi:type="dcterms:W3CDTF">2011-01-07T01:27:12Z</dcterms:created>
  <dcterms:modified xsi:type="dcterms:W3CDTF">2018-01-15T06:37:24Z</dcterms:modified>
</cp:coreProperties>
</file>